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jE+ves257rP9mp8C3aQxdg==" hashData="OR/yVGNGKpHFRJ2WTvXhfQsdHHkFdDLI2eb3Y3oM6A+e04FL24p9vey2m4zo/PlSITcmjF0yNw7iZR5yrYUdWg=="/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1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1DE26D-9151-4353-BDB8-8A7CEE5E5A4D}" type="datetimeFigureOut">
              <a:rPr lang="pt-BR" smtClean="0"/>
              <a:pPr/>
              <a:t>25/05/2015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EAD13-0630-4CF0-B502-D86425BFCBC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238416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EAD13-0630-4CF0-B502-D86425BFCBC3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396485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EAD13-0630-4CF0-B502-D86425BFCBC3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208118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CFE16-208C-4B04-B580-EC52FAFA0981}" type="datetimeFigureOut">
              <a:rPr lang="pt-BR" smtClean="0"/>
              <a:pPr/>
              <a:t>25/05/2015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DE41-4FDF-469D-92D8-00FE20BD0F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47778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CFE16-208C-4B04-B580-EC52FAFA0981}" type="datetimeFigureOut">
              <a:rPr lang="pt-BR" smtClean="0"/>
              <a:pPr/>
              <a:t>25/05/2015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DE41-4FDF-469D-92D8-00FE20BD0F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716301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CFE16-208C-4B04-B580-EC52FAFA0981}" type="datetimeFigureOut">
              <a:rPr lang="pt-BR" smtClean="0"/>
              <a:pPr/>
              <a:t>25/05/2015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DE41-4FDF-469D-92D8-00FE20BD0F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736890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CFE16-208C-4B04-B580-EC52FAFA0981}" type="datetimeFigureOut">
              <a:rPr lang="pt-BR" smtClean="0"/>
              <a:pPr/>
              <a:t>25/05/2015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DE41-4FDF-469D-92D8-00FE20BD0F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96142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CFE16-208C-4B04-B580-EC52FAFA0981}" type="datetimeFigureOut">
              <a:rPr lang="pt-BR" smtClean="0"/>
              <a:pPr/>
              <a:t>25/05/2015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DE41-4FDF-469D-92D8-00FE20BD0F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768690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CFE16-208C-4B04-B580-EC52FAFA0981}" type="datetimeFigureOut">
              <a:rPr lang="pt-BR" smtClean="0"/>
              <a:pPr/>
              <a:t>25/05/2015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DE41-4FDF-469D-92D8-00FE20BD0F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041795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CFE16-208C-4B04-B580-EC52FAFA0981}" type="datetimeFigureOut">
              <a:rPr lang="pt-BR" smtClean="0"/>
              <a:pPr/>
              <a:t>25/05/2015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DE41-4FDF-469D-92D8-00FE20BD0F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933892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CFE16-208C-4B04-B580-EC52FAFA0981}" type="datetimeFigureOut">
              <a:rPr lang="pt-BR" smtClean="0"/>
              <a:pPr/>
              <a:t>25/05/2015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DE41-4FDF-469D-92D8-00FE20BD0F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934029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CFE16-208C-4B04-B580-EC52FAFA0981}" type="datetimeFigureOut">
              <a:rPr lang="pt-BR" smtClean="0"/>
              <a:pPr/>
              <a:t>25/05/2015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DE41-4FDF-469D-92D8-00FE20BD0F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19141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CFE16-208C-4B04-B580-EC52FAFA0981}" type="datetimeFigureOut">
              <a:rPr lang="pt-BR" smtClean="0"/>
              <a:pPr/>
              <a:t>25/05/2015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DE41-4FDF-469D-92D8-00FE20BD0F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42907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CFE16-208C-4B04-B580-EC52FAFA0981}" type="datetimeFigureOut">
              <a:rPr lang="pt-BR" smtClean="0"/>
              <a:pPr/>
              <a:t>25/05/2015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DDE41-4FDF-469D-92D8-00FE20BD0F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08363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CFE16-208C-4B04-B580-EC52FAFA0981}" type="datetimeFigureOut">
              <a:rPr lang="pt-BR" smtClean="0"/>
              <a:pPr/>
              <a:t>25/05/2015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DDE41-4FDF-469D-92D8-00FE20BD0FB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79828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ordaterradesantacruz.com.b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opolitica.com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/>
              <a:t/>
            </a:r>
            <a:br>
              <a:rPr lang="pt-BR" b="1" dirty="0"/>
            </a:br>
            <a:r>
              <a:rPr lang="pt-BR" b="1" dirty="0" smtClean="0"/>
              <a:t/>
            </a:r>
            <a:br>
              <a:rPr lang="pt-BR" b="1" dirty="0" smtClean="0"/>
            </a:br>
            <a:r>
              <a:rPr lang="pt-BR" b="1" dirty="0"/>
              <a:t/>
            </a:r>
            <a:br>
              <a:rPr lang="pt-BR" b="1" dirty="0"/>
            </a:br>
            <a:r>
              <a:rPr lang="pt-BR" b="1" i="1" dirty="0" smtClean="0">
                <a:solidFill>
                  <a:srgbClr val="FF0000"/>
                </a:solidFill>
              </a:rPr>
              <a:t>Ideologia </a:t>
            </a:r>
            <a:r>
              <a:rPr lang="pt-BR" b="1" i="1" dirty="0">
                <a:solidFill>
                  <a:srgbClr val="FF0000"/>
                </a:solidFill>
              </a:rPr>
              <a:t>de gênero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998617"/>
            <a:ext cx="9144000" cy="4689566"/>
          </a:xfrm>
        </p:spPr>
        <p:txBody>
          <a:bodyPr>
            <a:normAutofit/>
          </a:bodyPr>
          <a:lstStyle/>
          <a:p>
            <a:endParaRPr lang="pt-BR" sz="3800" b="1" i="1" dirty="0" smtClean="0"/>
          </a:p>
          <a:p>
            <a:r>
              <a:rPr lang="pt-BR" sz="3800" b="1" i="1" dirty="0" smtClean="0"/>
              <a:t>Ataque planejado contra a família</a:t>
            </a:r>
          </a:p>
          <a:p>
            <a:endParaRPr lang="pt-BR" sz="3800" b="1" i="1" dirty="0" smtClean="0"/>
          </a:p>
          <a:p>
            <a:endParaRPr lang="pt-BR" sz="3800" b="1" i="1" dirty="0" smtClean="0"/>
          </a:p>
          <a:p>
            <a:endParaRPr lang="pt-BR" sz="3800" b="1" i="1" dirty="0" smtClean="0"/>
          </a:p>
          <a:p>
            <a:endParaRPr lang="pt-BR" sz="3800" b="1" i="1" dirty="0" smtClean="0"/>
          </a:p>
          <a:p>
            <a:r>
              <a:rPr lang="pt-BR" sz="3800" b="1" i="1" dirty="0" smtClean="0"/>
              <a:t>                                                        </a:t>
            </a:r>
            <a:r>
              <a:rPr lang="pt-BR" sz="3800" b="1" i="1" dirty="0" err="1" smtClean="0"/>
              <a:t>Pe</a:t>
            </a:r>
            <a:r>
              <a:rPr lang="pt-BR" sz="3800" b="1" i="1" dirty="0" smtClean="0"/>
              <a:t>. Silvio, MIC</a:t>
            </a:r>
            <a:endParaRPr lang="pt-BR" sz="3800" i="1" dirty="0"/>
          </a:p>
        </p:txBody>
      </p:sp>
    </p:spTree>
    <p:extLst>
      <p:ext uri="{BB962C8B-B14F-4D97-AF65-F5344CB8AC3E}">
        <p14:creationId xmlns="" xmlns:p14="http://schemas.microsoft.com/office/powerpoint/2010/main" val="144123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4845" y="-154421"/>
            <a:ext cx="10515600" cy="1325563"/>
          </a:xfrm>
        </p:spPr>
        <p:txBody>
          <a:bodyPr/>
          <a:lstStyle/>
          <a:p>
            <a:pPr algn="ctr"/>
            <a:r>
              <a:rPr lang="pt-BR" u="sng" dirty="0">
                <a:solidFill>
                  <a:srgbClr val="FF0000"/>
                </a:solidFill>
              </a:rPr>
              <a:t>O que é ideologia de gênero</a:t>
            </a:r>
            <a:r>
              <a:rPr lang="pt-BR" u="sng" dirty="0" smtClean="0">
                <a:solidFill>
                  <a:srgbClr val="FF0000"/>
                </a:solidFill>
              </a:rPr>
              <a:t>?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23900" y="1361209"/>
            <a:ext cx="10515600" cy="527295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pt-BR" sz="3600" dirty="0"/>
              <a:t>- ideologia é a ideia fixa e falsa, de um pequeno grupo, que quer </a:t>
            </a:r>
            <a:r>
              <a:rPr lang="pt-BR" sz="3600" b="1" dirty="0"/>
              <a:t>impô-la</a:t>
            </a:r>
            <a:r>
              <a:rPr lang="pt-BR" sz="3600" dirty="0"/>
              <a:t> sobre todos os demais</a:t>
            </a:r>
            <a:r>
              <a:rPr lang="pt-BR" sz="3600" dirty="0" smtClean="0"/>
              <a:t>;</a:t>
            </a:r>
          </a:p>
          <a:p>
            <a:pPr algn="just"/>
            <a:endParaRPr lang="pt-BR" sz="3600" dirty="0"/>
          </a:p>
          <a:p>
            <a:pPr algn="just"/>
            <a:r>
              <a:rPr lang="pt-BR" sz="3600" dirty="0"/>
              <a:t>- a ideologia de gênero é a tentativa de impor na sociedade cristã uma </a:t>
            </a:r>
            <a:r>
              <a:rPr lang="pt-BR" sz="3600" b="1" dirty="0"/>
              <a:t>nova visão sobre o ser humano </a:t>
            </a:r>
            <a:r>
              <a:rPr lang="pt-BR" sz="3600" dirty="0"/>
              <a:t>quanto à sua sexualidade, desprezando a sua realidade natural. </a:t>
            </a:r>
            <a:endParaRPr lang="pt-BR" sz="3600" dirty="0" smtClean="0"/>
          </a:p>
          <a:p>
            <a:pPr algn="just"/>
            <a:r>
              <a:rPr lang="pt-BR" sz="3600" dirty="0" smtClean="0"/>
              <a:t>Segundo esta, não </a:t>
            </a:r>
            <a:r>
              <a:rPr lang="pt-BR" sz="3600" dirty="0"/>
              <a:t>há sexo definido, </a:t>
            </a:r>
            <a:r>
              <a:rPr lang="pt-BR" sz="3600" dirty="0" smtClean="0"/>
              <a:t>pois as </a:t>
            </a:r>
            <a:r>
              <a:rPr lang="pt-BR" sz="3600" dirty="0"/>
              <a:t>pessoas se constroem ou são construídas pela cultura; as pessoas são </a:t>
            </a:r>
            <a:r>
              <a:rPr lang="pt-BR" sz="3600" b="1" dirty="0"/>
              <a:t>sexualmente </a:t>
            </a:r>
            <a:r>
              <a:rPr lang="pt-BR" sz="3600" b="1" dirty="0" smtClean="0"/>
              <a:t>versáteis </a:t>
            </a:r>
            <a:r>
              <a:rPr lang="pt-BR" sz="3600" dirty="0" smtClean="0"/>
              <a:t>(variando entre bissexual, travesti, </a:t>
            </a:r>
            <a:r>
              <a:rPr lang="pt-BR" sz="3600" dirty="0" err="1" smtClean="0"/>
              <a:t>etc</a:t>
            </a:r>
            <a:r>
              <a:rPr lang="pt-BR" sz="3600" dirty="0" smtClean="0"/>
              <a:t>);</a:t>
            </a:r>
          </a:p>
          <a:p>
            <a:pPr algn="just"/>
            <a:endParaRPr lang="pt-BR" sz="3600" dirty="0"/>
          </a:p>
          <a:p>
            <a:pPr algn="just"/>
            <a:r>
              <a:rPr lang="pt-BR" sz="3600" dirty="0" smtClean="0"/>
              <a:t>- a ideologia de gênero não é homossexualismo, mas um passo além deste;</a:t>
            </a:r>
          </a:p>
          <a:p>
            <a:pPr algn="ctr"/>
            <a:endParaRPr lang="pt-BR" sz="3600" dirty="0"/>
          </a:p>
        </p:txBody>
      </p:sp>
    </p:spTree>
    <p:extLst>
      <p:ext uri="{BB962C8B-B14F-4D97-AF65-F5344CB8AC3E}">
        <p14:creationId xmlns="" xmlns:p14="http://schemas.microsoft.com/office/powerpoint/2010/main" val="242839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u="sng" dirty="0">
                <a:solidFill>
                  <a:srgbClr val="FF0000"/>
                </a:solidFill>
              </a:rPr>
              <a:t>Como surgiu e o que pretende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132609"/>
            <a:ext cx="10515600" cy="5044354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3600" dirty="0"/>
              <a:t>Esta ideologia surgiu no </a:t>
            </a:r>
            <a:r>
              <a:rPr lang="pt-BR" sz="3600" b="1" dirty="0"/>
              <a:t>feminismo radical</a:t>
            </a:r>
            <a:r>
              <a:rPr lang="pt-BR" sz="3600" dirty="0"/>
              <a:t>, com sua base </a:t>
            </a:r>
            <a:r>
              <a:rPr lang="pt-BR" sz="3600" b="1" dirty="0"/>
              <a:t>marxista</a:t>
            </a:r>
            <a:r>
              <a:rPr lang="pt-BR" sz="3600" dirty="0"/>
              <a:t>, que vê a mulher como oprimida pelo homem</a:t>
            </a:r>
            <a:r>
              <a:rPr lang="pt-BR" sz="3600" dirty="0" smtClean="0"/>
              <a:t>.</a:t>
            </a:r>
            <a:endParaRPr lang="pt-BR" sz="3600" dirty="0"/>
          </a:p>
          <a:p>
            <a:pPr algn="just"/>
            <a:r>
              <a:rPr lang="pt-BR" sz="3600" dirty="0"/>
              <a:t>- a família tem que ser destruída porque é a estrutura que mantém a mulher oprimida pelo homem. </a:t>
            </a:r>
          </a:p>
          <a:p>
            <a:pPr algn="just"/>
            <a:r>
              <a:rPr lang="pt-BR" sz="3600" dirty="0"/>
              <a:t>- a termo “gênero”, que sempre foi usado no âmbito da gramática, para definir as palavras (masculino, feminino, neutro) e da biologia (taxonomia), passa a ser usada, inicialmente, em substituição a “sexo”, como sinônimo.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03291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313509"/>
            <a:ext cx="10565674" cy="6305500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3600" dirty="0"/>
              <a:t>- no entanto, este uso foi somente inicial, preparando campo para o uso atual: polimorfismo (o ser humano “se faz” em seu gênero, a cada momento: homossexual, bissexual, travesti, </a:t>
            </a:r>
            <a:r>
              <a:rPr lang="pt-BR" sz="3600" dirty="0" err="1"/>
              <a:t>etc</a:t>
            </a:r>
            <a:r>
              <a:rPr lang="pt-BR" sz="3600" dirty="0" smtClean="0"/>
              <a:t>)</a:t>
            </a:r>
          </a:p>
          <a:p>
            <a:pPr marL="0" indent="0" algn="just">
              <a:buNone/>
            </a:pPr>
            <a:endParaRPr lang="pt-BR" sz="3600" dirty="0"/>
          </a:p>
          <a:p>
            <a:pPr algn="just"/>
            <a:r>
              <a:rPr lang="pt-BR" sz="3600" dirty="0"/>
              <a:t>- há uma tentativa forçada de introduzir a palavra “gênero” na </a:t>
            </a:r>
            <a:r>
              <a:rPr lang="pt-BR" sz="3600" b="1" dirty="0"/>
              <a:t>legislação internacional</a:t>
            </a:r>
            <a:r>
              <a:rPr lang="pt-BR" sz="3600" dirty="0"/>
              <a:t>, por meio, principalmente, das grandes Conferências da ONU, a partir dos anos 90: Sobre População (Cairo,1994)  e sobre as Mulheres (Pequim,1995), tendo como estratégia que, uma vez introduzida, tais palavras tornem-se vinculantes nas legislações dos Países Membros; 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83200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945573"/>
            <a:ext cx="10515600" cy="5231390"/>
          </a:xfrm>
        </p:spPr>
        <p:txBody>
          <a:bodyPr/>
          <a:lstStyle/>
          <a:p>
            <a:pPr algn="just"/>
            <a:r>
              <a:rPr lang="pt-BR" sz="3600" dirty="0"/>
              <a:t>- As grandes </a:t>
            </a:r>
            <a:r>
              <a:rPr lang="pt-BR" sz="3600" b="1" dirty="0"/>
              <a:t>Fundações Internacionais </a:t>
            </a:r>
            <a:r>
              <a:rPr lang="pt-BR" sz="3600" dirty="0"/>
              <a:t>financiam </a:t>
            </a:r>
            <a:r>
              <a:rPr lang="pt-BR" sz="3600" dirty="0" smtClean="0"/>
              <a:t>a ação internacional das ONGs feministas, LGBT, etc.</a:t>
            </a:r>
            <a:r>
              <a:rPr lang="pt-BR" sz="3600" dirty="0"/>
              <a:t> </a:t>
            </a:r>
          </a:p>
          <a:p>
            <a:pPr algn="just"/>
            <a:r>
              <a:rPr lang="pt-BR" sz="3600" dirty="0"/>
              <a:t>-  atualmente a estratégia é incluir </a:t>
            </a:r>
            <a:r>
              <a:rPr lang="pt-BR" sz="3600" b="1" dirty="0"/>
              <a:t>direitos sexuais e reprodutivos</a:t>
            </a:r>
            <a:r>
              <a:rPr lang="pt-BR" sz="3600" dirty="0"/>
              <a:t> (aborto, ideologia de gênero), como direitos </a:t>
            </a:r>
            <a:r>
              <a:rPr lang="pt-BR" sz="3600" dirty="0" smtClean="0"/>
              <a:t>humanos;</a:t>
            </a:r>
            <a:endParaRPr lang="pt-BR" sz="3600" dirty="0"/>
          </a:p>
          <a:p>
            <a:pPr algn="just"/>
            <a:r>
              <a:rPr lang="pt-BR" sz="3600" dirty="0"/>
              <a:t>- ignora-se, no entanto, que os </a:t>
            </a:r>
            <a:r>
              <a:rPr lang="pt-BR" sz="3600" b="1" dirty="0"/>
              <a:t>Direitos humanos não são criados pela </a:t>
            </a:r>
            <a:r>
              <a:rPr lang="pt-BR" sz="3600" b="1" dirty="0" smtClean="0"/>
              <a:t>sociedade </a:t>
            </a:r>
            <a:r>
              <a:rPr lang="pt-BR" sz="3600" dirty="0" smtClean="0"/>
              <a:t>de forma ideológica, </a:t>
            </a:r>
            <a:r>
              <a:rPr lang="pt-BR" sz="3600" dirty="0"/>
              <a:t>mas inerentes à dignidade da pessoa;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105375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u="sng" dirty="0">
                <a:solidFill>
                  <a:srgbClr val="FF0000"/>
                </a:solidFill>
              </a:rPr>
              <a:t>Brasil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3600" dirty="0"/>
              <a:t>- Já desde o Governo FHC, mas com toda ênfase a partir </a:t>
            </a:r>
            <a:r>
              <a:rPr lang="pt-BR" sz="3600" b="1" dirty="0"/>
              <a:t>dos governos petistas</a:t>
            </a:r>
            <a:r>
              <a:rPr lang="pt-BR" sz="3600" dirty="0"/>
              <a:t>, o Brasil vem assumindo a agenda de gênero e o governo está </a:t>
            </a:r>
            <a:r>
              <a:rPr lang="pt-BR" sz="3600" dirty="0" smtClean="0"/>
              <a:t>empenhado </a:t>
            </a:r>
            <a:r>
              <a:rPr lang="pt-BR" sz="3600" dirty="0"/>
              <a:t>em impô-la sobre a população</a:t>
            </a:r>
            <a:r>
              <a:rPr lang="pt-BR" sz="3600" dirty="0" smtClean="0"/>
              <a:t>.</a:t>
            </a:r>
            <a:endParaRPr lang="pt-BR" sz="3600" dirty="0"/>
          </a:p>
          <a:p>
            <a:pPr algn="just"/>
            <a:r>
              <a:rPr lang="pt-BR" sz="3600" dirty="0"/>
              <a:t>- Em  2013 houve a tentativa, derrotada, de colocar a questão de gênero no PNE.</a:t>
            </a:r>
          </a:p>
        </p:txBody>
      </p:sp>
    </p:spTree>
    <p:extLst>
      <p:ext uri="{BB962C8B-B14F-4D97-AF65-F5344CB8AC3E}">
        <p14:creationId xmlns="" xmlns:p14="http://schemas.microsoft.com/office/powerpoint/2010/main" val="799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215736"/>
            <a:ext cx="10515600" cy="4961227"/>
          </a:xfrm>
        </p:spPr>
        <p:txBody>
          <a:bodyPr/>
          <a:lstStyle/>
          <a:p>
            <a:pPr algn="just"/>
            <a:r>
              <a:rPr lang="pt-BR" sz="3600" dirty="0"/>
              <a:t>- havendo a </a:t>
            </a:r>
            <a:r>
              <a:rPr lang="pt-BR" sz="3600" b="1" dirty="0"/>
              <a:t>derrota</a:t>
            </a:r>
            <a:r>
              <a:rPr lang="pt-BR" sz="3600" dirty="0"/>
              <a:t> no PNE, </a:t>
            </a:r>
            <a:r>
              <a:rPr lang="pt-BR" sz="3600" dirty="0" smtClean="0"/>
              <a:t>em 2015 </a:t>
            </a:r>
            <a:r>
              <a:rPr lang="pt-BR" sz="3600" dirty="0"/>
              <a:t>tenta-se implantá-la nos planos municipais e estaduais de educação</a:t>
            </a:r>
            <a:r>
              <a:rPr lang="pt-BR" sz="3600" dirty="0" smtClean="0"/>
              <a:t>;</a:t>
            </a:r>
          </a:p>
          <a:p>
            <a:pPr marL="0" indent="0" algn="just">
              <a:buNone/>
            </a:pPr>
            <a:endParaRPr lang="pt-BR" sz="3600" dirty="0"/>
          </a:p>
          <a:p>
            <a:pPr algn="just"/>
            <a:r>
              <a:rPr lang="pt-BR" sz="3600" dirty="0"/>
              <a:t>- a implantação da ideologia de gênero na educação é fundamental para a estratégia </a:t>
            </a:r>
            <a:r>
              <a:rPr lang="pt-BR" sz="3600" dirty="0" smtClean="0"/>
              <a:t>do </a:t>
            </a:r>
            <a:r>
              <a:rPr lang="pt-BR" sz="3600" b="1" dirty="0" smtClean="0"/>
              <a:t>Estado de </a:t>
            </a:r>
            <a:r>
              <a:rPr lang="pt-BR" sz="3600" b="1" dirty="0"/>
              <a:t>retirar dos pais o direito e dever sobre a educação dos seus filhos</a:t>
            </a:r>
            <a:r>
              <a:rPr lang="pt-BR" sz="3600" dirty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413053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u="sng" dirty="0">
                <a:solidFill>
                  <a:srgbClr val="FF0000"/>
                </a:solidFill>
              </a:rPr>
              <a:t>Ações e Consequências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3600" dirty="0"/>
              <a:t>- Distribuição de cartilhas literalmente pornográficas nas escolas de ensino </a:t>
            </a:r>
            <a:r>
              <a:rPr lang="pt-BR" sz="3600" dirty="0" smtClean="0"/>
              <a:t>fundamental</a:t>
            </a:r>
            <a:endParaRPr lang="pt-BR" sz="3600" dirty="0"/>
          </a:p>
          <a:p>
            <a:pPr algn="just"/>
            <a:r>
              <a:rPr lang="pt-BR" sz="3600" dirty="0"/>
              <a:t>- jovens, que são mais propícios de serem enganados, têm sido as grandes vítimas</a:t>
            </a:r>
            <a:r>
              <a:rPr lang="pt-BR" sz="3600" dirty="0" smtClean="0"/>
              <a:t>;</a:t>
            </a:r>
            <a:endParaRPr lang="pt-BR" sz="3600" dirty="0"/>
          </a:p>
          <a:p>
            <a:pPr algn="just"/>
            <a:r>
              <a:rPr lang="pt-BR" sz="3600" dirty="0"/>
              <a:t>- uso comum dos banheiros nas escolas (</a:t>
            </a:r>
            <a:r>
              <a:rPr lang="pt-BR" sz="3600" dirty="0" err="1" smtClean="0"/>
              <a:t>D.O.U.</a:t>
            </a:r>
            <a:r>
              <a:rPr lang="pt-BR" sz="3600" dirty="0" smtClean="0"/>
              <a:t>16/03/15): que apresenta um </a:t>
            </a:r>
            <a:r>
              <a:rPr lang="pt-BR" sz="3600" b="1" dirty="0"/>
              <a:t>perigo </a:t>
            </a:r>
            <a:r>
              <a:rPr lang="pt-BR" sz="3600" b="1" dirty="0" smtClean="0"/>
              <a:t>real de estupros </a:t>
            </a:r>
            <a:r>
              <a:rPr lang="pt-BR" sz="3600" dirty="0"/>
              <a:t>(A Suécia, promotora da ideologia de gênero, é o </a:t>
            </a:r>
            <a:r>
              <a:rPr lang="pt-BR" sz="3600" dirty="0" smtClean="0"/>
              <a:t>2º </a:t>
            </a:r>
            <a:r>
              <a:rPr lang="pt-BR" sz="3600" dirty="0"/>
              <a:t>país no </a:t>
            </a:r>
            <a:r>
              <a:rPr lang="pt-BR" sz="3600" dirty="0" smtClean="0"/>
              <a:t>mundo</a:t>
            </a:r>
            <a:r>
              <a:rPr lang="pt-BR" sz="3600" dirty="0"/>
              <a:t>, em número de estupros)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413487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883227"/>
            <a:ext cx="10515600" cy="52937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3600" dirty="0"/>
          </a:p>
          <a:p>
            <a:pPr algn="just"/>
            <a:r>
              <a:rPr lang="pt-BR" sz="3600" dirty="0"/>
              <a:t>- tentativa de incriminar </a:t>
            </a:r>
            <a:r>
              <a:rPr lang="pt-BR" sz="3600" dirty="0" smtClean="0"/>
              <a:t>qualquer oposição homossexualismo, negando a liberdade de expressão (PLC 122);</a:t>
            </a:r>
            <a:endParaRPr lang="pt-BR" sz="3600" dirty="0"/>
          </a:p>
          <a:p>
            <a:pPr algn="just"/>
            <a:r>
              <a:rPr lang="pt-BR" sz="3600" dirty="0"/>
              <a:t>-  perseguição </a:t>
            </a:r>
            <a:r>
              <a:rPr lang="pt-BR" sz="3600" dirty="0" smtClean="0"/>
              <a:t>religiosa</a:t>
            </a:r>
          </a:p>
          <a:p>
            <a:pPr algn="just"/>
            <a:r>
              <a:rPr lang="pt-BR" sz="3600" dirty="0" smtClean="0"/>
              <a:t> </a:t>
            </a:r>
            <a:r>
              <a:rPr lang="pt-BR" sz="3600" dirty="0"/>
              <a:t>perseguição social (médicos obrigados a fazer cirurgia de mudança de </a:t>
            </a:r>
            <a:r>
              <a:rPr lang="pt-BR" sz="3600" dirty="0" smtClean="0"/>
              <a:t>sexo e aborto; psicólogos; escolas obrigadas </a:t>
            </a:r>
            <a:r>
              <a:rPr lang="pt-BR" sz="3600" dirty="0"/>
              <a:t>a seguirem a cartilha do </a:t>
            </a:r>
            <a:r>
              <a:rPr lang="pt-BR" sz="3600" dirty="0" smtClean="0"/>
              <a:t>governo, </a:t>
            </a:r>
            <a:r>
              <a:rPr lang="pt-BR" sz="3600" dirty="0" err="1"/>
              <a:t>etc</a:t>
            </a:r>
            <a:r>
              <a:rPr lang="pt-BR" sz="3600" dirty="0" smtClean="0"/>
              <a:t>)</a:t>
            </a:r>
            <a:endParaRPr lang="pt-BR" sz="3600" dirty="0"/>
          </a:p>
        </p:txBody>
      </p:sp>
    </p:spTree>
    <p:extLst>
      <p:ext uri="{BB962C8B-B14F-4D97-AF65-F5344CB8AC3E}">
        <p14:creationId xmlns="" xmlns:p14="http://schemas.microsoft.com/office/powerpoint/2010/main" val="55399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Promoção futura das demais </a:t>
            </a:r>
            <a:r>
              <a:rPr lang="pt-BR" dirty="0" err="1"/>
              <a:t>parafilias</a:t>
            </a:r>
            <a:r>
              <a:rPr lang="pt-BR" dirty="0"/>
              <a:t>: 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3600" i="1" dirty="0"/>
              <a:t>“O tabu do </a:t>
            </a:r>
            <a:r>
              <a:rPr lang="pt-BR" sz="3600" b="1" i="1" dirty="0"/>
              <a:t>incesto</a:t>
            </a:r>
            <a:r>
              <a:rPr lang="pt-BR" sz="3600" i="1" dirty="0"/>
              <a:t> hoje é necessário somente para preservar a família; então, se nós nos desfizermos da família, iremos de fato desfazer-nos das repressões que moldam a sexualidade em formas específicas”. </a:t>
            </a:r>
            <a:r>
              <a:rPr lang="pt-BR" sz="3600" dirty="0" smtClean="0"/>
              <a:t>(</a:t>
            </a:r>
            <a:r>
              <a:rPr lang="pt-BR" sz="3600" dirty="0" err="1" smtClean="0"/>
              <a:t>Shulamith</a:t>
            </a:r>
            <a:r>
              <a:rPr lang="pt-BR" sz="3600" dirty="0" smtClean="0"/>
              <a:t> Firestone</a:t>
            </a:r>
            <a:r>
              <a:rPr lang="pt-BR" sz="3600" dirty="0"/>
              <a:t>). </a:t>
            </a:r>
            <a:endParaRPr lang="pt-BR" sz="3600" dirty="0" smtClean="0"/>
          </a:p>
          <a:p>
            <a:pPr algn="just">
              <a:buNone/>
            </a:pPr>
            <a:r>
              <a:rPr lang="pt-BR" sz="3600" dirty="0" smtClean="0"/>
              <a:t>    Isto </a:t>
            </a:r>
            <a:r>
              <a:rPr lang="pt-BR" sz="3600" dirty="0"/>
              <a:t>já é </a:t>
            </a:r>
            <a:r>
              <a:rPr lang="pt-BR" sz="3600" dirty="0" smtClean="0"/>
              <a:t>recomendado </a:t>
            </a:r>
            <a:r>
              <a:rPr lang="pt-BR" sz="3600" dirty="0"/>
              <a:t>na Alemanha</a:t>
            </a:r>
            <a:r>
              <a:rPr lang="pt-BR" sz="3600" dirty="0" smtClean="0"/>
              <a:t>...</a:t>
            </a:r>
          </a:p>
          <a:p>
            <a:pPr algn="just">
              <a:buNone/>
            </a:pPr>
            <a:r>
              <a:rPr lang="pt-BR" sz="1200" dirty="0" smtClean="0"/>
              <a:t>(</a:t>
            </a:r>
            <a:r>
              <a:rPr lang="pt-BR" sz="1400" dirty="0" smtClean="0"/>
              <a:t>http://oglobo.globo.com/blogs/pagenotfound/posts/2014/10/01/conselho-recomenda-fim-da-criminalizacao-de-incesto-na-alemanha-551234.asp</a:t>
            </a:r>
            <a:r>
              <a:rPr lang="pt-BR" sz="1200" dirty="0" smtClean="0"/>
              <a:t>)</a:t>
            </a:r>
            <a:endParaRPr lang="pt-BR" sz="1200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89854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Querem</a:t>
            </a:r>
            <a:r>
              <a:rPr lang="en-US" dirty="0"/>
              <a:t> chegar à </a:t>
            </a:r>
            <a:r>
              <a:rPr lang="en-US" b="1" dirty="0" err="1"/>
              <a:t>pedofilia</a:t>
            </a:r>
            <a:r>
              <a:rPr lang="en-US" dirty="0"/>
              <a:t>: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spcBef>
                <a:spcPts val="600"/>
              </a:spcBef>
            </a:pPr>
            <a:r>
              <a:rPr lang="en-US" sz="3600" dirty="0" smtClean="0"/>
              <a:t>“</a:t>
            </a:r>
            <a:r>
              <a:rPr lang="en-US" sz="3600" dirty="0" err="1" smtClean="0"/>
              <a:t>Eu</a:t>
            </a:r>
            <a:r>
              <a:rPr lang="en-US" sz="3600" dirty="0" smtClean="0"/>
              <a:t> </a:t>
            </a:r>
            <a:r>
              <a:rPr lang="en-US" sz="3600" dirty="0" err="1" smtClean="0"/>
              <a:t>não</a:t>
            </a:r>
            <a:r>
              <a:rPr lang="en-US" sz="3600" dirty="0" smtClean="0"/>
              <a:t> </a:t>
            </a:r>
            <a:r>
              <a:rPr lang="en-US" sz="3600" dirty="0" err="1" smtClean="0"/>
              <a:t>acredito</a:t>
            </a:r>
            <a:r>
              <a:rPr lang="en-US" sz="3600" dirty="0" smtClean="0"/>
              <a:t> </a:t>
            </a:r>
            <a:r>
              <a:rPr lang="en-US" sz="3600" dirty="0" err="1" smtClean="0"/>
              <a:t>que</a:t>
            </a:r>
            <a:r>
              <a:rPr lang="en-US" sz="3600" dirty="0" smtClean="0"/>
              <a:t> </a:t>
            </a:r>
            <a:r>
              <a:rPr lang="en-US" sz="3600" dirty="0" err="1" smtClean="0"/>
              <a:t>toda</a:t>
            </a:r>
            <a:r>
              <a:rPr lang="en-US" sz="3600" dirty="0" smtClean="0"/>
              <a:t> </a:t>
            </a:r>
            <a:r>
              <a:rPr lang="en-US" sz="3600" dirty="0" err="1" smtClean="0"/>
              <a:t>conduta</a:t>
            </a:r>
            <a:r>
              <a:rPr lang="en-US" sz="3600" dirty="0" smtClean="0"/>
              <a:t> sexual entre </a:t>
            </a:r>
            <a:r>
              <a:rPr lang="en-US" sz="3600" dirty="0" err="1" smtClean="0"/>
              <a:t>estudandes</a:t>
            </a:r>
            <a:r>
              <a:rPr lang="en-US" sz="3600" dirty="0" smtClean="0"/>
              <a:t> </a:t>
            </a:r>
            <a:r>
              <a:rPr lang="en-US" sz="3600" dirty="0" err="1" smtClean="0"/>
              <a:t>menores</a:t>
            </a:r>
            <a:r>
              <a:rPr lang="en-US" sz="3600" dirty="0" smtClean="0"/>
              <a:t> e </a:t>
            </a:r>
            <a:r>
              <a:rPr lang="en-US" sz="3600" dirty="0" err="1" smtClean="0"/>
              <a:t>professores</a:t>
            </a:r>
            <a:r>
              <a:rPr lang="en-US" sz="3600" dirty="0" smtClean="0"/>
              <a:t> </a:t>
            </a:r>
            <a:r>
              <a:rPr lang="en-US" sz="3600" dirty="0" err="1" smtClean="0"/>
              <a:t>devem</a:t>
            </a:r>
            <a:r>
              <a:rPr lang="en-US" sz="3600" dirty="0" smtClean="0"/>
              <a:t> </a:t>
            </a:r>
            <a:r>
              <a:rPr lang="en-US" sz="3600" dirty="0" err="1" smtClean="0"/>
              <a:t>necessariamente</a:t>
            </a:r>
            <a:r>
              <a:rPr lang="en-US" sz="3600" dirty="0" smtClean="0"/>
              <a:t> ser </a:t>
            </a:r>
            <a:r>
              <a:rPr lang="en-US" sz="3600" dirty="0" err="1" smtClean="0"/>
              <a:t>classificadas</a:t>
            </a:r>
            <a:r>
              <a:rPr lang="en-US" sz="3600" dirty="0" smtClean="0"/>
              <a:t> </a:t>
            </a:r>
            <a:r>
              <a:rPr lang="en-US" sz="3600" dirty="0" err="1" smtClean="0"/>
              <a:t>como</a:t>
            </a:r>
            <a:r>
              <a:rPr lang="en-US" sz="3600" dirty="0" smtClean="0"/>
              <a:t> </a:t>
            </a:r>
            <a:r>
              <a:rPr lang="en-US" sz="3600" dirty="0" err="1" smtClean="0"/>
              <a:t>estupro</a:t>
            </a:r>
            <a:r>
              <a:rPr lang="en-US" sz="3600" dirty="0" smtClean="0"/>
              <a:t>. </a:t>
            </a:r>
            <a:r>
              <a:rPr lang="en-US" sz="3600" dirty="0" err="1" smtClean="0"/>
              <a:t>Eu</a:t>
            </a:r>
            <a:r>
              <a:rPr lang="en-US" sz="3600" dirty="0" smtClean="0"/>
              <a:t> </a:t>
            </a:r>
            <a:r>
              <a:rPr lang="en-US" sz="3600" dirty="0" err="1" smtClean="0"/>
              <a:t>acredito</a:t>
            </a:r>
            <a:r>
              <a:rPr lang="en-US" sz="3600" dirty="0" smtClean="0"/>
              <a:t> </a:t>
            </a:r>
            <a:r>
              <a:rPr lang="en-US" sz="3600" dirty="0" err="1" smtClean="0"/>
              <a:t>que</a:t>
            </a:r>
            <a:r>
              <a:rPr lang="en-US" sz="3600" dirty="0" smtClean="0"/>
              <a:t>, </a:t>
            </a:r>
            <a:r>
              <a:rPr lang="pt-BR" sz="3600" dirty="0" smtClean="0"/>
              <a:t>salvo em circunstâncias realmente estritas, o sexo consensual entre professores e alunos não deveria ser criminalizado.</a:t>
            </a:r>
            <a:r>
              <a:rPr lang="en-US" sz="3600" dirty="0" smtClean="0"/>
              <a:t> </a:t>
            </a:r>
          </a:p>
          <a:p>
            <a:pPr algn="just"/>
            <a:r>
              <a:rPr lang="en-US" sz="3600" dirty="0" smtClean="0"/>
              <a:t>(</a:t>
            </a:r>
            <a:r>
              <a:rPr lang="en-US" sz="3600" dirty="0"/>
              <a:t>The </a:t>
            </a:r>
            <a:r>
              <a:rPr lang="en-US" sz="3600" dirty="0" err="1"/>
              <a:t>Washigton</a:t>
            </a:r>
            <a:r>
              <a:rPr lang="en-US" sz="3600" dirty="0"/>
              <a:t> </a:t>
            </a:r>
            <a:r>
              <a:rPr lang="en-US" sz="3600" dirty="0" smtClean="0"/>
              <a:t>Post, </a:t>
            </a:r>
            <a:r>
              <a:rPr lang="en-US" sz="1300" dirty="0" smtClean="0"/>
              <a:t>in</a:t>
            </a:r>
            <a:r>
              <a:rPr lang="en-US" sz="3600" dirty="0" smtClean="0"/>
              <a:t> </a:t>
            </a:r>
            <a:r>
              <a:rPr lang="en-US" sz="1300" dirty="0" smtClean="0"/>
              <a:t>http://www.washingtonpost.com/opinions/sex-between-students-and-teachers-should-not-be-a-crime/2013/08/30/dbf7dcca-1107-11e3-b4cb-fd7ce041d814_story.html</a:t>
            </a:r>
            <a:r>
              <a:rPr lang="en-US" sz="3600" dirty="0" smtClean="0"/>
              <a:t>)</a:t>
            </a:r>
          </a:p>
          <a:p>
            <a:pPr marL="0" indent="0" algn="just">
              <a:buNone/>
            </a:pPr>
            <a:endParaRPr lang="pt-BR" sz="3600" dirty="0"/>
          </a:p>
          <a:p>
            <a:pPr marL="0" indent="0" algn="just">
              <a:buNone/>
            </a:pPr>
            <a:r>
              <a:rPr lang="pt-BR" sz="3600" dirty="0"/>
              <a:t>- crise de identidade gravíssima nos adolescentes;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6389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pt-BR" u="sng" dirty="0" smtClean="0">
                <a:solidFill>
                  <a:srgbClr val="FF0000"/>
                </a:solidFill>
              </a:rPr>
              <a:t>O que fazer: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6809" y="727364"/>
            <a:ext cx="10906991" cy="5449599"/>
          </a:xfrm>
        </p:spPr>
        <p:txBody>
          <a:bodyPr>
            <a:noAutofit/>
          </a:bodyPr>
          <a:lstStyle/>
          <a:p>
            <a:pPr algn="just"/>
            <a:r>
              <a:rPr lang="pt-BR" sz="3600" dirty="0" smtClean="0"/>
              <a:t>  </a:t>
            </a:r>
            <a:r>
              <a:rPr lang="pt-BR" sz="3600" dirty="0"/>
              <a:t>não aceitar que esta negação da família tradicional seja algo normal, dos nossos tempos: é uma </a:t>
            </a:r>
            <a:r>
              <a:rPr lang="pt-BR" sz="3600" b="1" dirty="0"/>
              <a:t>engenharia social</a:t>
            </a:r>
            <a:r>
              <a:rPr lang="pt-BR" sz="3600" dirty="0" smtClean="0"/>
              <a:t>;</a:t>
            </a:r>
            <a:endParaRPr lang="pt-BR" sz="3600" dirty="0"/>
          </a:p>
          <a:p>
            <a:pPr algn="just"/>
            <a:r>
              <a:rPr lang="pt-BR" sz="3600" b="1" dirty="0" smtClean="0"/>
              <a:t> informar-se</a:t>
            </a:r>
            <a:r>
              <a:rPr lang="pt-BR" sz="3600" dirty="0" smtClean="0"/>
              <a:t> mais</a:t>
            </a:r>
            <a:endParaRPr lang="pt-BR" sz="3600" dirty="0"/>
          </a:p>
          <a:p>
            <a:pPr algn="just"/>
            <a:r>
              <a:rPr lang="pt-BR" sz="3600" b="1" dirty="0" smtClean="0"/>
              <a:t>propagar </a:t>
            </a:r>
            <a:r>
              <a:rPr lang="pt-BR" sz="3600" dirty="0"/>
              <a:t>o que está </a:t>
            </a:r>
            <a:r>
              <a:rPr lang="pt-BR" sz="3600" dirty="0" smtClean="0"/>
              <a:t>acontecendo (entre familiares, colegas de trabalho, </a:t>
            </a:r>
            <a:r>
              <a:rPr lang="pt-BR" sz="3600" dirty="0" err="1" smtClean="0"/>
              <a:t>etc</a:t>
            </a:r>
            <a:r>
              <a:rPr lang="pt-BR" sz="3600" dirty="0" smtClean="0"/>
              <a:t>);</a:t>
            </a:r>
            <a:endParaRPr lang="pt-BR" sz="3600" dirty="0"/>
          </a:p>
          <a:p>
            <a:pPr algn="just"/>
            <a:r>
              <a:rPr lang="pt-BR" sz="3600" b="1" dirty="0" smtClean="0"/>
              <a:t>não </a:t>
            </a:r>
            <a:r>
              <a:rPr lang="pt-BR" sz="3600" b="1" dirty="0"/>
              <a:t>votar</a:t>
            </a:r>
            <a:r>
              <a:rPr lang="pt-BR" sz="3600" dirty="0"/>
              <a:t> em candidatos que defendem esta ideologia;</a:t>
            </a:r>
          </a:p>
          <a:p>
            <a:pPr>
              <a:buNone/>
            </a:pPr>
            <a:endParaRPr lang="pt-BR" sz="3600" dirty="0"/>
          </a:p>
        </p:txBody>
      </p:sp>
    </p:spTree>
    <p:extLst>
      <p:ext uri="{BB962C8B-B14F-4D97-AF65-F5344CB8AC3E}">
        <p14:creationId xmlns="" xmlns:p14="http://schemas.microsoft.com/office/powerpoint/2010/main" val="369520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FF0000"/>
                </a:solidFill>
              </a:rPr>
              <a:t>Conclusão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214846"/>
            <a:ext cx="10515600" cy="4962117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Estamos diante de um momento sem precedentes, na história humana. A cultura cristã, desde sua existência, sempre foi atacada, mas nunca de forma tão orquestrada, o que caracteriza a engenharia social. A ideologia de gênero está no centro deste ataque, pois em si traz o germe da destruição da juventude e, em consequência, da família.</a:t>
            </a:r>
          </a:p>
          <a:p>
            <a:pPr algn="just"/>
            <a:r>
              <a:rPr lang="pt-BR" dirty="0" smtClean="0"/>
              <a:t>Diante de nós esta a necessidade de decisão sobre qual sociedade queremos: com valores cristãos ou os “valores” pagãos. Tomar consciência da guerra que está sendo travada é uma parte da luta, que exigirá uma nova atitude e ações por parte dos cristãos. 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pt-BR" u="sng" dirty="0" smtClean="0">
                <a:solidFill>
                  <a:srgbClr val="FF0000"/>
                </a:solidFill>
              </a:rPr>
              <a:t>Bibliografia</a:t>
            </a: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6809" y="727364"/>
            <a:ext cx="10906991" cy="5449599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pt-BR" sz="3600" dirty="0" smtClean="0">
                <a:hlinkClick r:id="rId3"/>
              </a:rPr>
              <a:t>www.acordaterradesantacruz.com.br</a:t>
            </a:r>
            <a:r>
              <a:rPr lang="pt-BR" sz="3600" dirty="0" smtClean="0"/>
              <a:t> (neste blog há materiais que comprovam a engenharia social que vemos na sociedade).</a:t>
            </a:r>
          </a:p>
          <a:p>
            <a:pPr algn="just">
              <a:buNone/>
            </a:pPr>
            <a:r>
              <a:rPr lang="pt-BR" sz="3600" dirty="0" smtClean="0">
                <a:hlinkClick r:id="rId4"/>
              </a:rPr>
              <a:t>www.biopolitica.com.br</a:t>
            </a:r>
            <a:endParaRPr lang="pt-BR" sz="3600" dirty="0" smtClean="0"/>
          </a:p>
          <a:p>
            <a:pPr algn="just">
              <a:buNone/>
            </a:pPr>
            <a:endParaRPr lang="pt-BR" sz="3600" dirty="0" smtClean="0"/>
          </a:p>
          <a:p>
            <a:pPr algn="just">
              <a:buNone/>
            </a:pPr>
            <a:endParaRPr lang="pt-BR" sz="3600" dirty="0" smtClean="0"/>
          </a:p>
          <a:p>
            <a:pPr algn="just">
              <a:buNone/>
            </a:pPr>
            <a:endParaRPr lang="pt-BR" sz="3600" dirty="0" smtClean="0"/>
          </a:p>
          <a:p>
            <a:pPr>
              <a:buNone/>
            </a:pPr>
            <a:endParaRPr lang="pt-BR" sz="3600" dirty="0"/>
          </a:p>
        </p:txBody>
      </p:sp>
    </p:spTree>
    <p:extLst>
      <p:ext uri="{BB962C8B-B14F-4D97-AF65-F5344CB8AC3E}">
        <p14:creationId xmlns="" xmlns:p14="http://schemas.microsoft.com/office/powerpoint/2010/main" val="369520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874</Words>
  <Application>Microsoft Office PowerPoint</Application>
  <PresentationFormat>Personalizar</PresentationFormat>
  <Paragraphs>64</Paragraphs>
  <Slides>14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    Ideologia de gênero  </vt:lpstr>
      <vt:lpstr>O que é ideologia de gênero?</vt:lpstr>
      <vt:lpstr>Como surgiu e o que pretende </vt:lpstr>
      <vt:lpstr>Slide 4</vt:lpstr>
      <vt:lpstr>Slide 5</vt:lpstr>
      <vt:lpstr>Brasil</vt:lpstr>
      <vt:lpstr>Slide 7</vt:lpstr>
      <vt:lpstr>Ações e Consequências </vt:lpstr>
      <vt:lpstr>Slide 9</vt:lpstr>
      <vt:lpstr>Promoção futura das demais parafilias:  </vt:lpstr>
      <vt:lpstr>Querem chegar à pedofilia: </vt:lpstr>
      <vt:lpstr>O que fazer: </vt:lpstr>
      <vt:lpstr>Conclusão</vt:lpstr>
      <vt:lpstr>Bibliografia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Ideologia de gênero</dc:title>
  <dc:creator>at</dc:creator>
  <cp:lastModifiedBy>Silvio</cp:lastModifiedBy>
  <cp:revision>26</cp:revision>
  <dcterms:created xsi:type="dcterms:W3CDTF">2015-05-19T20:34:30Z</dcterms:created>
  <dcterms:modified xsi:type="dcterms:W3CDTF">2015-05-26T00:51:09Z</dcterms:modified>
</cp:coreProperties>
</file>